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47171"/>
            <a:ext cx="7886700" cy="2114123"/>
          </a:xfrm>
        </p:spPr>
        <p:txBody>
          <a:bodyPr>
            <a:normAutofit/>
          </a:bodyPr>
          <a:lstStyle/>
          <a:p>
            <a:r>
              <a:rPr lang="en-US" sz="2400" b="1" dirty="0"/>
              <a:t>Paper 1: Incorporating Information Complexity into Regression-based Freight Generation Model Selection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>
                <a:solidFill>
                  <a:prstClr val="black"/>
                </a:solidFill>
              </a:rPr>
              <a:t>Paper 2: A Gravity Model using Spatial Correlation of Time Series Data for Freight Distribution Estimation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864989"/>
            <a:ext cx="7886700" cy="1866508"/>
          </a:xfrm>
        </p:spPr>
        <p:txBody>
          <a:bodyPr>
            <a:normAutofit/>
          </a:bodyPr>
          <a:lstStyle/>
          <a:p>
            <a:r>
              <a:rPr lang="en-US" altLang="en-US" sz="2000" dirty="0">
                <a:latin typeface="Arial" charset="0"/>
                <a:cs typeface="Arial" charset="0"/>
              </a:rPr>
              <a:t>Two major improvements on the </a:t>
            </a:r>
            <a:r>
              <a:rPr lang="en-US" sz="2000" dirty="0">
                <a:latin typeface="Arial" charset="0"/>
                <a:cs typeface="Arial" charset="0"/>
              </a:rPr>
              <a:t>Freight Analysis Framework (FAF), developed by Oak Ridge National Laboratory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endParaRPr lang="en-US" altLang="en-US" sz="2200" dirty="0">
              <a:latin typeface="Arial" charset="0"/>
              <a:cs typeface="Arial" charset="0"/>
            </a:endParaRPr>
          </a:p>
          <a:p>
            <a:pPr lvl="1"/>
            <a:r>
              <a:rPr lang="en-US" altLang="en-US" sz="1900" dirty="0">
                <a:latin typeface="Arial" charset="0"/>
                <a:cs typeface="Arial" charset="0"/>
              </a:rPr>
              <a:t>freight generation model using information criterion </a:t>
            </a:r>
          </a:p>
          <a:p>
            <a:pPr lvl="1"/>
            <a:r>
              <a:rPr lang="en-US" altLang="en-US" sz="1900" dirty="0">
                <a:latin typeface="Arial" charset="0"/>
                <a:cs typeface="Arial" charset="0"/>
              </a:rPr>
              <a:t>freight distribution model using a spatial correlation between zones</a:t>
            </a:r>
          </a:p>
          <a:p>
            <a:pPr lvl="1"/>
            <a:endParaRPr lang="en-US" sz="1900" dirty="0">
              <a:latin typeface="Arial" charset="0"/>
              <a:cs typeface="Arial" charset="0"/>
            </a:endParaRPr>
          </a:p>
          <a:p>
            <a:pPr lvl="1"/>
            <a:endParaRPr lang="en-US" sz="1900" dirty="0">
              <a:latin typeface="Arial" charset="0"/>
              <a:cs typeface="Arial" charset="0"/>
            </a:endParaRPr>
          </a:p>
          <a:p>
            <a:pPr lvl="1"/>
            <a:endParaRPr lang="en-US" sz="1900" dirty="0"/>
          </a:p>
          <a:p>
            <a:endParaRPr lang="en-US" sz="2600" dirty="0"/>
          </a:p>
        </p:txBody>
      </p:sp>
      <p:sp>
        <p:nvSpPr>
          <p:cNvPr id="90" name="Rectangle 89"/>
          <p:cNvSpPr/>
          <p:nvPr/>
        </p:nvSpPr>
        <p:spPr>
          <a:xfrm>
            <a:off x="0" y="44684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000" b="1" dirty="0" err="1">
                <a:latin typeface="Arial" charset="0"/>
                <a:cs typeface="Arial" charset="0"/>
              </a:rPr>
              <a:t>Hyeonsup</a:t>
            </a:r>
            <a:r>
              <a:rPr lang="en-US" altLang="en-US" sz="2000" b="1" dirty="0">
                <a:latin typeface="Arial" charset="0"/>
                <a:cs typeface="Arial" charset="0"/>
              </a:rPr>
              <a:t> Lim (</a:t>
            </a:r>
            <a:r>
              <a:rPr lang="ko-KR" altLang="en-US" sz="2000" b="1" dirty="0">
                <a:latin typeface="Arial" charset="0"/>
                <a:cs typeface="Arial" charset="0"/>
              </a:rPr>
              <a:t>임현섭</a:t>
            </a:r>
            <a:r>
              <a:rPr lang="en-US" altLang="ko-KR" sz="2000" b="1" dirty="0">
                <a:latin typeface="Arial" charset="0"/>
                <a:cs typeface="Arial" charset="0"/>
              </a:rPr>
              <a:t>),</a:t>
            </a:r>
          </a:p>
          <a:p>
            <a:pPr algn="ctr"/>
            <a:r>
              <a:rPr lang="en-US" altLang="en-US" sz="2000" b="1" dirty="0">
                <a:latin typeface="Arial" charset="0"/>
                <a:cs typeface="Arial" charset="0"/>
              </a:rPr>
              <a:t>Transportation Engineering PhD Student</a:t>
            </a:r>
            <a:br>
              <a:rPr lang="en-US" altLang="en-US" sz="2000" b="1" dirty="0">
                <a:latin typeface="Arial" charset="0"/>
                <a:cs typeface="Arial" charset="0"/>
              </a:rPr>
            </a:br>
            <a:r>
              <a:rPr lang="en-US" altLang="en-US" sz="2000" b="1" dirty="0">
                <a:latin typeface="Arial" charset="0"/>
                <a:cs typeface="Arial" charset="0"/>
              </a:rPr>
              <a:t>University of Tennessee, Knoxville</a:t>
            </a:r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A Gravity Model using Spatial Correlation of Time Series Data for Freight Distribution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>
                <a:latin typeface="Arial" charset="0"/>
                <a:cs typeface="Arial" charset="0"/>
              </a:rPr>
              <a:t>The freight distribution estimation has been improved by incorporating a spatial correlation between production of origin and attraction of destination, as well as a distance. 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866901" y="2878523"/>
            <a:ext cx="4958106" cy="2740807"/>
            <a:chOff x="993453" y="997168"/>
            <a:chExt cx="7106939" cy="3928669"/>
          </a:xfrm>
        </p:grpSpPr>
        <p:sp>
          <p:nvSpPr>
            <p:cNvPr id="5" name="Rectangle 4"/>
            <p:cNvSpPr/>
            <p:nvPr/>
          </p:nvSpPr>
          <p:spPr>
            <a:xfrm>
              <a:off x="1403648" y="1412776"/>
              <a:ext cx="2592288" cy="2592288"/>
            </a:xfrm>
            <a:prstGeom prst="rec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3171739" y="1412776"/>
              <a:ext cx="176125" cy="2592288"/>
              <a:chOff x="3171739" y="1412776"/>
              <a:chExt cx="176125" cy="2592288"/>
            </a:xfrm>
          </p:grpSpPr>
          <p:cxnSp>
            <p:nvCxnSpPr>
              <p:cNvPr id="40" name="Straight Connector 39"/>
              <p:cNvCxnSpPr/>
              <p:nvPr/>
            </p:nvCxnSpPr>
            <p:spPr>
              <a:xfrm>
                <a:off x="3171739" y="1412776"/>
                <a:ext cx="0" cy="25922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3347864" y="1412776"/>
                <a:ext cx="0" cy="25922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 rot="16200000">
              <a:off x="2611730" y="1684753"/>
              <a:ext cx="176125" cy="2592288"/>
              <a:chOff x="3171739" y="1412776"/>
              <a:chExt cx="176125" cy="2592288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3171739" y="1412776"/>
                <a:ext cx="0" cy="25922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3347864" y="1412776"/>
                <a:ext cx="0" cy="25922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 7"/>
            <p:cNvSpPr/>
            <p:nvPr/>
          </p:nvSpPr>
          <p:spPr>
            <a:xfrm>
              <a:off x="3171739" y="2892833"/>
              <a:ext cx="176125" cy="176125"/>
            </a:xfrm>
            <a:prstGeom prst="rect">
              <a:avLst/>
            </a:prstGeom>
            <a:pattFill prst="wdUpDiag">
              <a:fgClr>
                <a:schemeClr val="tx2">
                  <a:lumMod val="50000"/>
                </a:schemeClr>
              </a:fgClr>
              <a:bgClr>
                <a:schemeClr val="bg1"/>
              </a:bgClr>
            </a:patt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993453" y="2730565"/>
                  <a:ext cx="432049" cy="4475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sz="1400" i="1" dirty="0">
                    <a:latin typeface="+mn-lt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3453" y="2730565"/>
                  <a:ext cx="432049" cy="447529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3043045" y="997168"/>
                  <a:ext cx="432049" cy="4782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sz="1400" i="1" dirty="0">
                    <a:latin typeface="+mn-lt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3045" y="997168"/>
                  <a:ext cx="432049" cy="47829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Rectangle 10"/>
            <p:cNvSpPr/>
            <p:nvPr/>
          </p:nvSpPr>
          <p:spPr>
            <a:xfrm>
              <a:off x="4732805" y="1592796"/>
              <a:ext cx="1490960" cy="2412268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33550" y="1356532"/>
              <a:ext cx="720080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O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4630056" y="1743788"/>
                  <a:ext cx="1728192" cy="4068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200" b="0" i="1" smtClean="0">
                            <a:latin typeface="Cambria Math"/>
                          </a:rPr>
                          <m:t>(</m:t>
                        </m:r>
                        <m:r>
                          <a:rPr lang="en-US" sz="1200" b="0" i="1" smtClean="0">
                            <a:latin typeface="Cambria Math"/>
                          </a:rPr>
                          <m:t>𝐽𝑎𝑛</m:t>
                        </m:r>
                        <m:r>
                          <a:rPr lang="en-US" sz="1200" b="0" i="1" smtClean="0">
                            <a:latin typeface="Cambria Math"/>
                          </a:rPr>
                          <m:t>,2008)</m:t>
                        </m:r>
                      </m:oMath>
                    </m:oMathPara>
                  </a14:m>
                  <a:endParaRPr lang="en-US" sz="12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0056" y="1743788"/>
                  <a:ext cx="1728192" cy="406846"/>
                </a:xfrm>
                <a:prstGeom prst="rect">
                  <a:avLst/>
                </a:prstGeom>
                <a:blipFill>
                  <a:blip r:embed="rId4"/>
                  <a:stretch>
                    <a:fillRect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4630056" y="2064057"/>
                  <a:ext cx="1728192" cy="4068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200" b="0" i="1" smtClean="0">
                            <a:latin typeface="Cambria Math"/>
                          </a:rPr>
                          <m:t>(</m:t>
                        </m:r>
                        <m:r>
                          <a:rPr lang="en-US" sz="1200" b="0" i="1" smtClean="0">
                            <a:latin typeface="Cambria Math"/>
                          </a:rPr>
                          <m:t>𝐹𝑒𝑏</m:t>
                        </m:r>
                        <m:r>
                          <a:rPr lang="en-US" sz="1200" b="0" i="1" smtClean="0">
                            <a:latin typeface="Cambria Math"/>
                          </a:rPr>
                          <m:t>,2008)</m:t>
                        </m:r>
                      </m:oMath>
                    </m:oMathPara>
                  </a14:m>
                  <a:endParaRPr lang="en-US" sz="12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0056" y="2064057"/>
                  <a:ext cx="1728192" cy="406846"/>
                </a:xfrm>
                <a:prstGeom prst="rect">
                  <a:avLst/>
                </a:prstGeom>
                <a:blipFill>
                  <a:blip r:embed="rId5"/>
                  <a:stretch>
                    <a:fillRect b="-42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4630056" y="2395485"/>
                  <a:ext cx="1728192" cy="4068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200" b="0" i="1" smtClean="0">
                            <a:latin typeface="Cambria Math"/>
                          </a:rPr>
                          <m:t>(</m:t>
                        </m:r>
                        <m:r>
                          <a:rPr lang="en-US" sz="1200" b="0" i="1" smtClean="0">
                            <a:latin typeface="Cambria Math"/>
                          </a:rPr>
                          <m:t>𝑀𝑎𝑟</m:t>
                        </m:r>
                        <m:r>
                          <a:rPr lang="en-US" sz="1200" b="0" i="1" smtClean="0">
                            <a:latin typeface="Cambria Math"/>
                          </a:rPr>
                          <m:t>,2008)</m:t>
                        </m:r>
                      </m:oMath>
                    </m:oMathPara>
                  </a14:m>
                  <a:endParaRPr lang="en-US" sz="12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0056" y="2395485"/>
                  <a:ext cx="1728192" cy="406846"/>
                </a:xfrm>
                <a:prstGeom prst="rect">
                  <a:avLst/>
                </a:prstGeom>
                <a:blipFill>
                  <a:blip r:embed="rId6"/>
                  <a:stretch>
                    <a:fillRect b="-42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4630056" y="3573016"/>
                  <a:ext cx="1728192" cy="4068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200" b="0" i="1" smtClean="0">
                            <a:latin typeface="Cambria Math"/>
                          </a:rPr>
                          <m:t>(</m:t>
                        </m:r>
                        <m:r>
                          <a:rPr lang="en-US" sz="1200" b="0" i="1" smtClean="0">
                            <a:latin typeface="Cambria Math"/>
                          </a:rPr>
                          <m:t>𝐷𝑒𝑐</m:t>
                        </m:r>
                        <m:r>
                          <a:rPr lang="en-US" sz="1200" b="0" i="1" smtClean="0">
                            <a:latin typeface="Cambria Math"/>
                          </a:rPr>
                          <m:t>,2015)</m:t>
                        </m:r>
                      </m:oMath>
                    </m:oMathPara>
                  </a14:m>
                  <a:endParaRPr lang="en-US" sz="12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0056" y="3573016"/>
                  <a:ext cx="1728192" cy="406846"/>
                </a:xfrm>
                <a:prstGeom prst="rect">
                  <a:avLst/>
                </a:prstGeom>
                <a:blipFill>
                  <a:blip r:embed="rId7"/>
                  <a:stretch>
                    <a:fillRect b="-42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Rectangle 16"/>
            <p:cNvSpPr/>
            <p:nvPr/>
          </p:nvSpPr>
          <p:spPr>
            <a:xfrm>
              <a:off x="6491737" y="1592796"/>
              <a:ext cx="1490960" cy="2412268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875694" y="1356532"/>
              <a:ext cx="720080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D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6372200" y="1743788"/>
                  <a:ext cx="1728192" cy="4337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sz="1200" b="0" i="1" smtClean="0">
                            <a:latin typeface="Cambria Math"/>
                          </a:rPr>
                          <m:t>(</m:t>
                        </m:r>
                        <m:r>
                          <a:rPr lang="en-US" sz="1200" b="0" i="1" smtClean="0">
                            <a:latin typeface="Cambria Math"/>
                          </a:rPr>
                          <m:t>𝐽𝑎𝑛</m:t>
                        </m:r>
                        <m:r>
                          <a:rPr lang="en-US" sz="1200" b="0" i="1" smtClean="0">
                            <a:latin typeface="Cambria Math"/>
                          </a:rPr>
                          <m:t>,2008)</m:t>
                        </m:r>
                      </m:oMath>
                    </m:oMathPara>
                  </a14:m>
                  <a:endParaRPr lang="en-US" sz="12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2200" y="1743788"/>
                  <a:ext cx="1728192" cy="433799"/>
                </a:xfrm>
                <a:prstGeom prst="rect">
                  <a:avLst/>
                </a:prstGeom>
                <a:blipFill>
                  <a:blip r:embed="rId8"/>
                  <a:stretch>
                    <a:fillRect b="-204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372200" y="2064057"/>
                  <a:ext cx="1728192" cy="4337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sz="1200" b="0" i="1" smtClean="0">
                            <a:latin typeface="Cambria Math"/>
                          </a:rPr>
                          <m:t>(</m:t>
                        </m:r>
                        <m:r>
                          <a:rPr lang="en-US" sz="1200" b="0" i="1" smtClean="0">
                            <a:latin typeface="Cambria Math"/>
                          </a:rPr>
                          <m:t>𝐹𝑒𝑏</m:t>
                        </m:r>
                        <m:r>
                          <a:rPr lang="en-US" sz="1200" b="0" i="1" smtClean="0">
                            <a:latin typeface="Cambria Math"/>
                          </a:rPr>
                          <m:t>,2008)</m:t>
                        </m:r>
                      </m:oMath>
                    </m:oMathPara>
                  </a14:m>
                  <a:endParaRPr lang="en-US" sz="12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2200" y="2064057"/>
                  <a:ext cx="1728192" cy="4337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72200" y="2395485"/>
                  <a:ext cx="1728192" cy="4337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sz="1200" b="0" i="1" smtClean="0">
                            <a:latin typeface="Cambria Math"/>
                          </a:rPr>
                          <m:t>(</m:t>
                        </m:r>
                        <m:r>
                          <a:rPr lang="en-US" sz="1200" b="0" i="1" smtClean="0">
                            <a:latin typeface="Cambria Math"/>
                          </a:rPr>
                          <m:t>𝑀𝑎𝑟</m:t>
                        </m:r>
                        <m:r>
                          <a:rPr lang="en-US" sz="1200" b="0" i="1" smtClean="0">
                            <a:latin typeface="Cambria Math"/>
                          </a:rPr>
                          <m:t>,2008)</m:t>
                        </m:r>
                      </m:oMath>
                    </m:oMathPara>
                  </a14:m>
                  <a:endParaRPr lang="en-US" sz="12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2200" y="2395485"/>
                  <a:ext cx="1728192" cy="4337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72200" y="3573016"/>
                  <a:ext cx="1728192" cy="4337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sz="1200" b="0" i="1" smtClean="0">
                            <a:latin typeface="Cambria Math"/>
                          </a:rPr>
                          <m:t>(</m:t>
                        </m:r>
                        <m:r>
                          <a:rPr lang="en-US" sz="1200" b="0" i="1" smtClean="0">
                            <a:latin typeface="Cambria Math"/>
                          </a:rPr>
                          <m:t>𝐷𝑒𝑐</m:t>
                        </m:r>
                        <m:r>
                          <a:rPr lang="en-US" sz="1200" b="0" i="1" smtClean="0">
                            <a:latin typeface="Cambria Math"/>
                          </a:rPr>
                          <m:t>,2015)</m:t>
                        </m:r>
                      </m:oMath>
                    </m:oMathPara>
                  </a14:m>
                  <a:endParaRPr lang="en-US" sz="12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2200" y="3573016"/>
                  <a:ext cx="1728192" cy="43379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/>
            <p:cNvCxnSpPr/>
            <p:nvPr/>
          </p:nvCxnSpPr>
          <p:spPr>
            <a:xfrm>
              <a:off x="6156176" y="1927579"/>
              <a:ext cx="381247" cy="0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156176" y="2233334"/>
              <a:ext cx="381247" cy="0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156176" y="2564762"/>
              <a:ext cx="381247" cy="0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156176" y="3742293"/>
              <a:ext cx="381247" cy="0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5278546" y="2539088"/>
              <a:ext cx="573517" cy="1162875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/>
              <a:r>
                <a:rPr lang="en-US" sz="1400" dirty="0">
                  <a:latin typeface="+mn-lt"/>
                </a:rPr>
                <a:t>. . .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56515" y="2539088"/>
              <a:ext cx="573517" cy="1162875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/>
              <a:r>
                <a:rPr lang="en-US" sz="1400" dirty="0">
                  <a:latin typeface="+mn-lt"/>
                </a:rPr>
                <a:t>. . .</a:t>
              </a:r>
            </a:p>
          </p:txBody>
        </p:sp>
        <p:cxnSp>
          <p:nvCxnSpPr>
            <p:cNvPr id="29" name="Curved Connector 29"/>
            <p:cNvCxnSpPr>
              <a:stCxn id="9" idx="0"/>
              <a:endCxn id="12" idx="0"/>
            </p:cNvCxnSpPr>
            <p:nvPr/>
          </p:nvCxnSpPr>
          <p:spPr>
            <a:xfrm rot="5400000" flipH="1" flipV="1">
              <a:off x="2664518" y="-98508"/>
              <a:ext cx="1374033" cy="4284112"/>
            </a:xfrm>
            <a:prstGeom prst="curvedConnector3">
              <a:avLst>
                <a:gd name="adj1" fmla="val 121992"/>
              </a:avLst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urved Connector 30"/>
            <p:cNvCxnSpPr>
              <a:stCxn id="10" idx="0"/>
              <a:endCxn id="18" idx="0"/>
            </p:cNvCxnSpPr>
            <p:nvPr/>
          </p:nvCxnSpPr>
          <p:spPr>
            <a:xfrm rot="16200000" flipH="1">
              <a:off x="5067719" y="-811483"/>
              <a:ext cx="359364" cy="3976665"/>
            </a:xfrm>
            <a:prstGeom prst="curvedConnector3">
              <a:avLst>
                <a:gd name="adj1" fmla="val -84088"/>
              </a:avLst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3544975" y="4518991"/>
                  <a:ext cx="2355632" cy="4068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/>
                          </a:rPr>
                          <m:t>𝑷𝑨</m:t>
                        </m:r>
                        <m:r>
                          <a:rPr lang="en-US" b="1" i="1" smtClean="0">
                            <a:latin typeface="Cambria Math"/>
                          </a:rPr>
                          <m:t>_</m:t>
                        </m:r>
                        <m:r>
                          <a:rPr lang="en-US" b="1" i="1" smtClean="0">
                            <a:latin typeface="Cambria Math"/>
                          </a:rPr>
                          <m:t>𝑪𝒐𝒓𝒓</m:t>
                        </m:r>
                        <m:r>
                          <a:rPr lang="en-US" b="1" i="1" smtClean="0">
                            <a:latin typeface="Cambria Math"/>
                          </a:rPr>
                          <m:t>(</m:t>
                        </m:r>
                        <m:r>
                          <a:rPr lang="en-US" b="1" i="1" smtClean="0">
                            <a:latin typeface="Cambria Math"/>
                          </a:rPr>
                          <m:t>𝑶</m:t>
                        </m:r>
                        <m:r>
                          <a:rPr lang="en-US" b="1" i="1" smtClean="0"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latin typeface="Cambria Math"/>
                          </a:rPr>
                          <m:t>𝑫</m:t>
                        </m:r>
                        <m:r>
                          <a:rPr lang="en-US" b="1" i="1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US" b="1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44975" y="4518991"/>
                  <a:ext cx="2355632" cy="406846"/>
                </a:xfrm>
                <a:prstGeom prst="rect">
                  <a:avLst/>
                </a:prstGeom>
                <a:blipFill>
                  <a:blip r:embed="rId12"/>
                  <a:stretch>
                    <a:fillRect l="-1111" t="-2128" r="-3333" b="-2978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Rectangle 31"/>
            <p:cNvSpPr/>
            <p:nvPr/>
          </p:nvSpPr>
          <p:spPr>
            <a:xfrm>
              <a:off x="6156176" y="4365104"/>
              <a:ext cx="381247" cy="457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33" name="Curved Connector 33"/>
            <p:cNvCxnSpPr>
              <a:stCxn id="36" idx="2"/>
              <a:endCxn id="31" idx="3"/>
            </p:cNvCxnSpPr>
            <p:nvPr/>
          </p:nvCxnSpPr>
          <p:spPr>
            <a:xfrm rot="5400000">
              <a:off x="5940576" y="4316191"/>
              <a:ext cx="366256" cy="446193"/>
            </a:xfrm>
            <a:prstGeom prst="curvedConnector2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urved Connector 34"/>
            <p:cNvCxnSpPr>
              <a:stCxn id="11" idx="2"/>
              <a:endCxn id="32" idx="0"/>
            </p:cNvCxnSpPr>
            <p:nvPr/>
          </p:nvCxnSpPr>
          <p:spPr>
            <a:xfrm rot="16200000" flipH="1">
              <a:off x="5732522" y="3750826"/>
              <a:ext cx="360040" cy="86851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35"/>
            <p:cNvCxnSpPr>
              <a:stCxn id="17" idx="2"/>
              <a:endCxn id="32" idx="0"/>
            </p:cNvCxnSpPr>
            <p:nvPr/>
          </p:nvCxnSpPr>
          <p:spPr>
            <a:xfrm rot="5400000">
              <a:off x="6611989" y="3739874"/>
              <a:ext cx="360040" cy="89041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6156176" y="4310440"/>
              <a:ext cx="381247" cy="457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37" name="Curved Connector 37"/>
            <p:cNvCxnSpPr>
              <a:stCxn id="31" idx="1"/>
              <a:endCxn id="8" idx="2"/>
            </p:cNvCxnSpPr>
            <p:nvPr/>
          </p:nvCxnSpPr>
          <p:spPr>
            <a:xfrm rot="10800000">
              <a:off x="3259802" y="3068959"/>
              <a:ext cx="285173" cy="1653457"/>
            </a:xfrm>
            <a:prstGeom prst="curvedConnector2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1539667" y="5872491"/>
            <a:ext cx="6975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Poster E236/E237 at Hall E, 3:45PM~5:30PM Jan/10/2017 </a:t>
            </a:r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206</Words>
  <Application>Microsoft Office PowerPoint</Application>
  <PresentationFormat>On-screen Show (4:3)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맑은 고딕</vt:lpstr>
      <vt:lpstr>Arial</vt:lpstr>
      <vt:lpstr>Calibri</vt:lpstr>
      <vt:lpstr>Calibri Light</vt:lpstr>
      <vt:lpstr>Cambria Math</vt:lpstr>
      <vt:lpstr>Times New Roman</vt:lpstr>
      <vt:lpstr>Office Theme</vt:lpstr>
      <vt:lpstr>Custom Design</vt:lpstr>
      <vt:lpstr>Paper 1: Incorporating Information Complexity into Regression-based Freight Generation Model Selection  Paper 2: A Gravity Model using Spatial Correlation of Time Series Data for Freight Distribution Estimation</vt:lpstr>
      <vt:lpstr>A Gravity Model using Spatial Correlation of Time Series Data for Freight Distribution Estimation</vt:lpstr>
    </vt:vector>
  </TitlesOfParts>
  <Company>Villanova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user</cp:lastModifiedBy>
  <cp:revision>9</cp:revision>
  <dcterms:created xsi:type="dcterms:W3CDTF">2016-12-19T23:39:08Z</dcterms:created>
  <dcterms:modified xsi:type="dcterms:W3CDTF">2016-12-30T17:27:37Z</dcterms:modified>
</cp:coreProperties>
</file>